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9" r:id="rId5"/>
    <p:sldId id="25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60" r:id="rId14"/>
    <p:sldId id="277" r:id="rId15"/>
    <p:sldId id="278" r:id="rId16"/>
    <p:sldId id="262" r:id="rId17"/>
    <p:sldId id="279" r:id="rId18"/>
    <p:sldId id="281" r:id="rId19"/>
    <p:sldId id="282" r:id="rId20"/>
    <p:sldId id="264" r:id="rId21"/>
    <p:sldId id="265" r:id="rId22"/>
    <p:sldId id="266" r:id="rId23"/>
    <p:sldId id="268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14D11"/>
    <a:srgbClr val="FF6600"/>
    <a:srgbClr val="D8670A"/>
    <a:srgbClr val="FFCC00"/>
    <a:srgbClr val="F2C400"/>
    <a:srgbClr val="FF3300"/>
    <a:srgbClr val="FF66CC"/>
    <a:srgbClr val="1902C2"/>
    <a:srgbClr val="1F0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7792-09EC-4AC0-8F08-FD27E791D238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C645-0C3E-41FF-ABB1-72B37B86E3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C6AC0-01AD-459C-82EC-6905D146F8A2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38C4-CA06-4515-94EA-6BCF1DF854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F82E-70E1-42C7-B562-A1A9232EC6FB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87FC-0C71-4B57-914C-D9B93DB83F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0CC71-A30A-470B-B46E-4BD25ED00CF7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3DA2-9192-4732-90D6-2820A18867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7F519-05FE-422C-A97D-4D57D2D00F77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1FC0-640F-49A1-89F7-9F24F3327F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0919B-E42E-4F0A-AA3D-B4C4ED5768F3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B112-5563-418E-A4E8-3BDD078854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8816D-91A6-4983-9464-C95879EEAFCC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45D0-366C-4955-97FF-EADFC0C27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6E65-C6C9-4AAA-871D-01BC34BC586D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7A13-7A3C-4BA2-99E4-C899115E39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80DE-FD35-4EFC-AF85-ED116A2FECB1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8F20-6AA7-40AC-9CC3-0DE7811617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E9E9-C0F9-4B42-AF87-244D62135E01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9196-C3E4-43AF-A7B3-9C311191C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8D89-DF6B-4125-944F-655E9CE3DD33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D584-A2EB-4793-A7D3-CCC3054CE6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0BEE9-A54C-452A-8D20-C06C40EC59CF}" type="datetimeFigureOut">
              <a:rPr lang="cs-CZ"/>
              <a:pPr>
                <a:defRPr/>
              </a:pPr>
              <a:t>15.11.2021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57EEF-6761-430E-A795-58922B015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hyperlink" Target="http://www.domecek.org/buskuv-hamr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omecek.org/nizkoprahove-zarizeni-pro-deti-a-mladez/klub-archa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domecek.org/nizkoprahove-zarizeni-pro-deti-a-mladez/klub-domece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7388" y="1988840"/>
            <a:ext cx="7772400" cy="1322387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sz="66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Domeček</a:t>
            </a:r>
            <a: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  <a:t/>
            </a:r>
            <a:b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</a:br>
            <a: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  <a:t>- středisko Husitské diakonie -</a:t>
            </a: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 </a:t>
            </a: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/>
            </a:r>
            <a:b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 </a:t>
            </a: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Trhových Svinech</a:t>
            </a: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Obrázek 8" descr="logo-100-trans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335" y="548680"/>
            <a:ext cx="1270729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Obrázek 6" descr="header-final-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016" y="3933056"/>
            <a:ext cx="8820472" cy="2309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"/>
    </mc:Choice>
    <mc:Fallback xmlns="">
      <p:transition spd="slow" advTm="66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3528" y="2996952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Pravidelné kontakty s rodinou zaměřené na podporu a potřeby rodiny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Základní sociální poradenství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odborné pomoci (psycholog, terapeut, poradna a další)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povinného vzdělávání v rozsahu 24 hodin/rok formou školení či e-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learningu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nezbytné pomoci při zajištění krátkodobé péče o svěřené děti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se zajištěním celodenní péče v rozsahu alespoň 14 dní/rok (nejčastěji formou letních táborů)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7"/>
    </mc:Choice>
    <mc:Fallback xmlns="">
      <p:transition spd="slow" advTm="166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18096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1520" y="292494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Dopolední integrační a řemeslná dílna pro klienty s těžkým zdravotním postižením (tělesné, smyslové, mentální,…).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Ergoterapie pomáhá integrovat osobu s postižením do společnosti, pomáhá aktivizovat síly a dovednosti klienta a v neposlední řadě posiluje sebevědomí klienta. Klienti naší dílny se věnují zejména výrobě keramických výrobků. Dílna je otevřena jak pro jednotlivce, tak i pro skupiny. Klientům se věnuje kvalifikovaná ergoterapeutka.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7"/>
    </mc:Choice>
    <mc:Fallback xmlns="">
      <p:transition spd="slow" advTm="1667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832606"/>
            <a:ext cx="54726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C0000"/>
                </a:solidFill>
              </a:rPr>
              <a:t>Co je ergoterapie</a:t>
            </a:r>
          </a:p>
          <a:p>
            <a:pPr indent="-162000" algn="just" eaLnBrk="0" hangingPunct="0">
              <a:spcBef>
                <a:spcPct val="20000"/>
              </a:spcBef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Název ergoterapie vychází z řeckého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ergon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„práce“ 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therapia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„léčení“. Ergoterapie je léčebná metoda, dříve se označovala jako léčba prací. Vychází z předpokladu, že si člověk může zlepšit své zdraví a tím i kvalitu života a to aktivním zapojením do činností, které jsou pro něj významné a smysluplné. Zároveň tyto aktivity podporují tělesné i psychické funkce. Podporuje maximální možnou participaci jedince v běžném životě, přičemž respektuje plně jeho osobnost a možnosti.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278613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Ergoterapeutické</a:t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dílny podporuje: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3002746"/>
            <a:ext cx="1619048" cy="71428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60640" y="3861048"/>
            <a:ext cx="3275856" cy="2800767"/>
          </a:xfrm>
          <a:prstGeom prst="rect">
            <a:avLst/>
          </a:prstGeom>
          <a:ln>
            <a:solidFill>
              <a:srgbClr val="914D11"/>
            </a:solidFill>
          </a:ln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cs-CZ" sz="16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Cíle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kontaktu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společenským prostředím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integrace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zlepšení celkového psychického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 zdravotního stavu klienta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zdokonalení v sebeobsluze a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samostatnosti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částečně slouží i jako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odlehčovací služba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2"/>
    </mc:Choice>
    <mc:Fallback xmlns="">
      <p:transition spd="slow" advTm="3069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34280"/>
            <a:ext cx="8229600" cy="1143000"/>
          </a:xfrm>
        </p:spPr>
        <p:txBody>
          <a:bodyPr/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3075" name="Picture 3" descr="C:\Users\asus\Desktop\Prezentace Domeček\Ergoterapie\ergo-cropp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237" y="3284983"/>
            <a:ext cx="365759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" y="585167"/>
            <a:ext cx="4500252" cy="253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8813" y="3641904"/>
            <a:ext cx="4786204" cy="269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660" y="1004190"/>
            <a:ext cx="4500252" cy="253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8"/>
    </mc:Choice>
    <mc:Fallback xmlns="">
      <p:transition spd="slow" advTm="1055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110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Chráněná dílna</a:t>
            </a:r>
          </a:p>
        </p:txBody>
      </p:sp>
      <p:pic>
        <p:nvPicPr>
          <p:cNvPr id="9" name="Obrázek 8" descr="sestava-vyrobk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593"/>
            <a:ext cx="9144000" cy="2286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 keramické dílně pracují osoby se zdravotním postižením či se zdravotním znevýhodněním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Jsme poskytovatelem náhradního plnění.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07504" y="357301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Nabízíme a vyrábíme na zakázku: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107504" y="3933056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hrnečky s logem firmy, obrázkem a názvem města, nebo jménem podle přání zákazníka.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medaile na sportovní akce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pamětní plakety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vánoční firemní dárky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427984" y="3930149"/>
            <a:ext cx="41764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poháry a ceny na sportovní nebo dětské soutěže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zahradní keramiku podle přání zákazníka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truhlíky a květníky specifických rozměrů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domovní čísla, jmenovky a znamení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4"/>
    </mc:Choice>
    <mc:Fallback xmlns="">
      <p:transition spd="slow" advTm="298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006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Prodejní místa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Naše výrobky prodáváme přes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stánkový prodej, v Tescu, Makru nebo Grandhotelu Zvon.</a:t>
            </a:r>
          </a:p>
        </p:txBody>
      </p:sp>
      <p:pic>
        <p:nvPicPr>
          <p:cNvPr id="14" name="Obrázek 13" descr="cropped-prodejni-mist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asus\Desktop\Prezentace Domeček\Prodej\Borůvkobraní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8300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asus\Desktop\Prezentace Domeček\Prodej\P417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2"/>
    </mc:Choice>
    <mc:Fallback xmlns="">
      <p:transition spd="slow" advTm="2197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9" y="206316"/>
            <a:ext cx="5523953" cy="310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5616624" y="488866"/>
            <a:ext cx="4499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... a zde jsou k vidění ukázky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našich výrobků </a:t>
            </a:r>
            <a:r>
              <a:rPr lang="cs-CZ" sz="28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</a:t>
            </a:r>
            <a:endParaRPr lang="cs-CZ" sz="28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" y="3588077"/>
            <a:ext cx="5675144" cy="319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861" y="1772816"/>
            <a:ext cx="2864862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150"/>
    </mc:Choice>
    <mc:Fallback xmlns="">
      <p:transition spd="slow" advTm="2015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2348880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2877904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Humanitární středisko tvoří dvě složky: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ošacující středisko (Šatník)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potravinový fond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Obrázek 7" descr="cropped-satnik-ost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/>
          <p:cNvSpPr/>
          <p:nvPr/>
        </p:nvSpPr>
        <p:spPr>
          <a:xfrm>
            <a:off x="179512" y="4134096"/>
            <a:ext cx="42484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 ošacením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Materiální pomoc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Speciální potravinový fond určený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potřebným rodinám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3861048"/>
            <a:ext cx="358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Toto jsou okruhy naší pomoci:</a:t>
            </a:r>
            <a:endParaRPr lang="cs-CZ" sz="2000" dirty="0"/>
          </a:p>
        </p:txBody>
      </p:sp>
      <p:pic>
        <p:nvPicPr>
          <p:cNvPr id="20" name="Obrázek 19" descr="P1090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2304256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5"/>
    </mc:Choice>
    <mc:Fallback xmlns="">
      <p:transition spd="slow" advTm="1053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8662" y="2780928"/>
            <a:ext cx="120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Šatník: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5496" y="3162454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pl-PL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Oblečení a obuv se poskytuje za určitých podmínek: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Zástupný symbol pro obsah 9" descr="P1090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420887"/>
            <a:ext cx="2376264" cy="383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élník 12"/>
          <p:cNvSpPr/>
          <p:nvPr/>
        </p:nvSpPr>
        <p:spPr>
          <a:xfrm>
            <a:off x="-36512" y="3501008"/>
            <a:ext cx="72728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bezplatně – po předložení aktuálního potvrzení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 sociální potřebnosti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 úplatu – z prodeje ošacení za minimální částky je tvořen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Fond humanity Domečku, ze kterého se hradí např. neziskové služby pro děti a mládež, podpora zaměstnání osob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zdravotním postižením apod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Šatníky se aktuálně nachází v Trhových Svinech, </a:t>
            </a:r>
          </a:p>
          <a:p>
            <a:pPr marL="18000" eaLnBrk="0" hangingPunct="0">
              <a:spcBef>
                <a:spcPct val="20000"/>
              </a:spcBef>
            </a:pPr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Borovanech a Benešově nad Černou.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cropped-satnik-s-gabinou-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"/>
    </mc:Choice>
    <mc:Fallback xmlns="">
      <p:transition spd="slow" advTm="105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2544" y="2340169"/>
            <a:ext cx="251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7504" y="293713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Táborová základna se nachází poblíž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Borové u Chvalšin na Českokrumlovsku</a:t>
            </a:r>
            <a:r>
              <a:rPr lang="cs-CZ" sz="2000" dirty="0" smtClean="0"/>
              <a:t>.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IMG_0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/>
        </p:nvSpPr>
        <p:spPr>
          <a:xfrm>
            <a:off x="107504" y="3717032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Realizujeme tyto tábory: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křesťanský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keramický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Putování s Domečkem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tabor12013-2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248472" cy="36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1"/>
    </mc:Choice>
    <mc:Fallback xmlns="">
      <p:transition spd="slow" advTm="1052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80920" cy="1358354"/>
          </a:xfrm>
          <a:noFill/>
        </p:spPr>
        <p:txBody>
          <a:bodyPr tIns="180000" bIns="18000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Středisko bylo založeno </a:t>
            </a:r>
            <a:r>
              <a:rPr lang="cs-CZ" sz="2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před </a:t>
            </a:r>
            <a:r>
              <a:rPr lang="cs-CZ" sz="2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29 </a:t>
            </a:r>
            <a:r>
              <a:rPr lang="cs-CZ" sz="2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lety </a:t>
            </a: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/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 cílem pomáhat dětem a mládeži.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Vykonáváme sociální práci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na základech křesťanské lásky a etiky.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484784"/>
            <a:ext cx="4040188" cy="6397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200" dirty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 </a:t>
            </a: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          </a:t>
            </a: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1992</a:t>
            </a:r>
            <a:endParaRPr lang="cs-CZ" sz="3200" dirty="0" smtClean="0">
              <a:ln w="15875" cmpd="sng">
                <a:solidFill>
                  <a:srgbClr val="D8670A"/>
                </a:solidFill>
              </a:ln>
              <a:solidFill>
                <a:srgbClr val="CC00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580112" y="1565102"/>
            <a:ext cx="4041775" cy="639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       </a:t>
            </a: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2021</a:t>
            </a:r>
            <a:endParaRPr lang="cs-CZ" sz="3200" dirty="0" smtClean="0">
              <a:ln w="15875" cmpd="sng">
                <a:solidFill>
                  <a:srgbClr val="D8670A"/>
                </a:solidFill>
              </a:ln>
              <a:solidFill>
                <a:srgbClr val="CC00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14" name="Zástupný symbol pro obsah 13" descr="A takhle to začalo.g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70917" y="2141959"/>
            <a:ext cx="2428875" cy="2943225"/>
          </a:xfrm>
          <a:effectLst>
            <a:softEdge rad="112500"/>
          </a:effectLst>
        </p:spPr>
      </p:pic>
      <p:pic>
        <p:nvPicPr>
          <p:cNvPr id="13" name="Zástupný symbol pro obsah 12" descr="Domeček-1992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115616" y="4653136"/>
            <a:ext cx="3200400" cy="2190750"/>
          </a:xfrm>
          <a:effectLst>
            <a:softEdge rad="112500"/>
          </a:effectLst>
        </p:spPr>
      </p:pic>
      <p:pic>
        <p:nvPicPr>
          <p:cNvPr id="15" name="Obrázek 14" descr="domecek-w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229774"/>
            <a:ext cx="3869420" cy="459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0"/>
    </mc:Choice>
    <mc:Fallback xmlns="">
      <p:transition spd="slow" advTm="1075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507288" cy="532655"/>
          </a:xfrm>
          <a:noFill/>
        </p:spPr>
        <p:txBody>
          <a:bodyPr/>
          <a:lstStyle/>
          <a:p>
            <a:pPr marL="0">
              <a:buNone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Dětem pomáháme také letními aktivitami. Nabízíme širokou paletu táborů ..</a:t>
            </a:r>
            <a:endParaRPr lang="cs-CZ" sz="2000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5" name="Obrázek 4" descr="tabor12013-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39" y="2204864"/>
            <a:ext cx="3327833" cy="4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60" y="2737519"/>
            <a:ext cx="5980379" cy="336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75928" y="1772816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Křesťanský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4932040" y="1960241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2900" eaLnBrk="0" hangingPunct="0">
              <a:spcBef>
                <a:spcPct val="20000"/>
              </a:spcBef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Keramický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1"/>
    </mc:Choice>
    <mc:Fallback xmlns="">
      <p:transition spd="slow" advTm="1229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323528" y="232049"/>
            <a:ext cx="8507288" cy="67667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..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naší specialitou je tábor </a:t>
            </a:r>
            <a:r>
              <a:rPr lang="cs-CZ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Putování s Domečkem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,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kdy pomáháme zdravotně postiženým tím, že společně procestujeme krásná místa naší republiky.</a:t>
            </a:r>
            <a:endParaRPr lang="cs-CZ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" y="836712"/>
            <a:ext cx="5300457" cy="397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16232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8150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0238" y="845480"/>
            <a:ext cx="3894106" cy="275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8213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275" y="4337852"/>
            <a:ext cx="3456384" cy="237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"/>
    </mc:Choice>
    <mc:Fallback xmlns="">
      <p:transition spd="slow" advTm="1141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 descr="cropped-buskuv-ham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5415041" y="2276872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Buškův hamr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347864" y="2780928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62000" algn="ctr" eaLnBrk="0" hangingPunct="0">
              <a:spcBef>
                <a:spcPct val="20000"/>
              </a:spcBef>
            </a:pP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Jsme provozovatelem technické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památky Buškův hamr u obce Trhové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Sviny od roku 2013.</a:t>
            </a:r>
          </a:p>
        </p:txBody>
      </p:sp>
      <p:pic>
        <p:nvPicPr>
          <p:cNvPr id="14" name="Obrázek 1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0" y="2268557"/>
            <a:ext cx="3101007" cy="465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hlinkClick r:id="rId4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171" y="3789040"/>
            <a:ext cx="3879552" cy="274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6"/>
    </mc:Choice>
    <mc:Fallback xmlns="">
      <p:transition spd="slow" advTm="1142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Kontakty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528" y="1412776"/>
            <a:ext cx="85324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</a:b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Více informací najdete na našem webu http://www.domecek.org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rgbClr val="FFCC00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Můžete nám napsat na: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Domeček, středisko 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Husitské diakonie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Branka 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588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374 01 Trhové Sviny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Email: </a:t>
            </a:r>
            <a:r>
              <a:rPr lang="cs-CZ" sz="2000" dirty="0" err="1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domecek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@domecek.org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CC00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Nebo zavolat na: </a:t>
            </a:r>
          </a:p>
          <a:p>
            <a:pPr indent="-342900" algn="just" eaLnBrk="0" hangingPunct="0">
              <a:spcBef>
                <a:spcPct val="20000"/>
              </a:spcBef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+420 386 322 545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 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6"/>
    </mc:Choice>
    <mc:Fallback xmlns="">
      <p:transition spd="slow" advTm="1142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" name="Zástupný symbol pro obsah 13" descr="nizko-prah-ostr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domecek-nzdm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7" y="2492896"/>
            <a:ext cx="4044619" cy="3828905"/>
          </a:xfrm>
          <a:prstGeom prst="rect">
            <a:avLst/>
          </a:prstGeom>
          <a:solidFill>
            <a:srgbClr val="CC0000">
              <a:alpha val="19000"/>
            </a:srgbClr>
          </a:solidFill>
          <a:ln>
            <a:noFill/>
          </a:ln>
          <a:effectLst>
            <a:softEdge rad="112500"/>
          </a:effectLst>
        </p:spPr>
      </p:pic>
      <p:pic>
        <p:nvPicPr>
          <p:cNvPr id="16" name="Obrázek 15" descr="Archa-Znak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92896"/>
            <a:ext cx="4032448" cy="381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2"/>
    </mc:Choice>
    <mc:Fallback xmlns="">
      <p:transition spd="slow" advTm="1052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4525963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Poslání</a:t>
            </a:r>
          </a:p>
          <a:p>
            <a:pPr marL="0" algn="just">
              <a:buNone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Nízkoprahové zařízení (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Archa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Domeček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je tu pro děti a mládež ve věku od 6 do 20 let. Dětem a mládeži poskytujeme informace, podporu, pomoc a bezpečný prostor pro smysluplné trávení volného času. Snahou je zlepšit kvalitu života mladých, posílit jejich zodpovědnost a sebepřijetí; předcházet nebo snižovat sociální a zdravotní rizika související se způsobem jejich života.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Prevence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minimalizovat sociální rizika vyplývající ze způsobu života a rizikového chování. Předcházet či omezovat dopady sociálně nežádoucích jevů (alkohol, užívání návykových látek, nezodpovědný přístup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 sexu, …).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podporovat děti a mládež při zvládání nepříznivých životních situací (rozvod,…) a poskytovat jim psychickou a sociální podporu. Pomoc v krizových situacích.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Bezpečný prostor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zajistit bezpečný prostor pro smysluplné trávení volného času, scházení se s vrstevníky. Vést k aktivnímu trávení volného času. </a:t>
            </a: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4"/>
    </mc:Choice>
    <mc:Fallback xmlns="">
      <p:transition spd="slow" advTm="166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127173"/>
            <a:ext cx="8496944" cy="4525963"/>
          </a:xfrm>
        </p:spPr>
        <p:txBody>
          <a:bodyPr/>
          <a:lstStyle/>
          <a:p>
            <a:pPr>
              <a:spcBef>
                <a:spcPts val="1000"/>
              </a:spcBef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</a:p>
          <a:p>
            <a:pPr marL="180000" indent="-162000" algn="just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Osobnostní rozvoj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podpora sebepřijetí, zodpovědnosti, rozvoj individuálních schopností a dovedností. Podpora samostatného rozhodování.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Podporovat zdravý životní styl dětí a mládeže.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Obsah služby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výchovné, vzdělávací a aktivizační činnosti (bezpečný prostor a podmínky pro smysluplné trávení volného času, tvůrčí dílny, workshopy, příprava do školy a doučování, přednášky, prezentace, dramatická výchova, 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kontaktu se společenským prostředím (pořádání turnajů, výletů, příp. kulturních akcí, prezentace činnosti a výsledků práce uživatelů,…)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sociálně terapeutické činnosti (podpora uživatele – krizová a situační intervence, případová práce, skupinová práce)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při uplatňování práv, oprávněných zájmů a při obstarávání osobních záležitostí (poradenství ohledně výběru školy, pomoc při vyřizování dokladů,…)</a:t>
            </a: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algn="just">
              <a:buNone/>
            </a:pP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6"/>
    </mc:Choice>
    <mc:Fallback xmlns="">
      <p:transition spd="slow" advTm="324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27584" y="44624"/>
            <a:ext cx="2278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Archa</a:t>
            </a:r>
          </a:p>
        </p:txBody>
      </p:sp>
      <p:pic>
        <p:nvPicPr>
          <p:cNvPr id="6" name="Obrázek 5" descr="kulec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33" y="3645024"/>
            <a:ext cx="4446891" cy="316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leden201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544" y="3708292"/>
            <a:ext cx="4067944" cy="281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str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16631"/>
            <a:ext cx="4680520" cy="333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vcho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2664296" cy="355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87624" y="35913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Domeček</a:t>
            </a:r>
          </a:p>
        </p:txBody>
      </p:sp>
      <p:pic>
        <p:nvPicPr>
          <p:cNvPr id="4" name="Obrázek 3" descr="jaroleto2012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81411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P1090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557" y="548680"/>
            <a:ext cx="4693483" cy="301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2240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93" y="3645024"/>
            <a:ext cx="4203915" cy="31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IC_1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4509" y="139478"/>
            <a:ext cx="4001987" cy="300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3"/>
    </mc:Choice>
    <mc:Fallback xmlns="">
      <p:transition spd="slow" advTm="1051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green-background-ver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127129" y="2348880"/>
            <a:ext cx="444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rodin s dětmi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883708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roku 2013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nabízíme podporu sociálně ohroženým rodinám s dětmi. Pomoc nabízíme pod hlavičkou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projektu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000" dirty="0" smtClean="0">
                <a:solidFill>
                  <a:srgbClr val="CC0000"/>
                </a:solidFill>
              </a:rPr>
              <a:t>3P pro rodinu – podpora, pomoc, prevence</a:t>
            </a:r>
            <a:r>
              <a:rPr lang="pl-PL" sz="2000" dirty="0" smtClean="0"/>
              <a:t>.</a:t>
            </a: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Jedná se o terénní službu poskytovanou v přirozeném prostředí rodiny. Rozsah pomoci je široký a odpovídá aktuálním potřebám rodiny. Rodiny jsou vybírány odborem sociálně právní ochrany dětí MÚ v Trhových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Svinech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 ohledem na ohrožení dítěte. Cílem je předejít prohloubení krize v rodině a předcházet případnému odebrání dítěte z rodiny.</a:t>
            </a:r>
          </a:p>
          <a:p>
            <a:pPr algn="just"/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Ohrožené rodiny řeší řadu problémů (výchova a vzdělávání dětí, špatné bytové podmínky, nezaměstnanost, dluhy, exekuce,….), které negativně dopadají na její členy, děti nevyjímaje.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7"/>
    </mc:Choice>
    <mc:Fallback xmlns="">
      <p:transition spd="slow" advTm="316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996952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1. července 2014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jsme zahájili službu podpory pěstounských rodin. Pěstouni a poručníci si zaslouží velké ocenění za vše, co pro svěřené děti dělají. Jejich lásku, péči, zájem a podporu, kterou do dětí vkládají, nelze nikdy plně docenit.</a:t>
            </a:r>
          </a:p>
          <a:p>
            <a:endParaRPr lang="cs-CZ" dirty="0" smtClean="0"/>
          </a:p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Domeček nabízí pečujícím osobám podporu, poradenství, vzdělávání a vstřícnost při spolupráci.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34888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Pomoci rodinám</a:t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s dětmi podporuje: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2996952"/>
            <a:ext cx="1619048" cy="71428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616624" y="3933056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CC0000"/>
                </a:solidFill>
              </a:rPr>
              <a:t>Projekt pěstounských rodin</a:t>
            </a:r>
            <a:br>
              <a:rPr lang="cs-CZ" dirty="0" smtClean="0">
                <a:solidFill>
                  <a:srgbClr val="CC0000"/>
                </a:solidFill>
              </a:rPr>
            </a:br>
            <a:r>
              <a:rPr lang="cs-CZ" dirty="0" smtClean="0">
                <a:solidFill>
                  <a:srgbClr val="CC0000"/>
                </a:solidFill>
              </a:rPr>
              <a:t>podporují: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10" name="Obrázek 9" descr="mpsv-logo_f_improf_187x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4653136"/>
            <a:ext cx="1780953" cy="714286"/>
          </a:xfrm>
          <a:prstGeom prst="rect">
            <a:avLst/>
          </a:prstGeom>
        </p:spPr>
      </p:pic>
      <p:pic>
        <p:nvPicPr>
          <p:cNvPr id="11" name="Obrázek 10" descr="up_f_improf_127x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5589240"/>
            <a:ext cx="1209524" cy="714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2"/>
    </mc:Choice>
    <mc:Fallback xmlns="">
      <p:transition spd="slow" advTm="1755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376</Words>
  <Application>Microsoft Office PowerPoint</Application>
  <PresentationFormat>Předvádění na obrazovce (4:3)</PresentationFormat>
  <Paragraphs>107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Franklin Gothic Heavy</vt:lpstr>
      <vt:lpstr>Tahoma</vt:lpstr>
      <vt:lpstr>Wingdings</vt:lpstr>
      <vt:lpstr>Motiv sady Office</vt:lpstr>
      <vt:lpstr> Domeček - středisko Husitské diakonie -  v Trhových Svinech </vt:lpstr>
      <vt:lpstr>Středisko bylo založeno před 29 lety  s cílem pomáhat dětem a mládeži.  Vykonáváme sociální práci  na základech křesťanské lásky a etiky.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Ergoterapeutická dílna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Letní tábory</vt:lpstr>
      <vt:lpstr>Prezentace aplikace PowerPoint</vt:lpstr>
      <vt:lpstr>Prezentace aplikace PowerPoint</vt:lpstr>
      <vt:lpstr>Kontakty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asus</dc:creator>
  <cp:lastModifiedBy>Moje</cp:lastModifiedBy>
  <cp:revision>119</cp:revision>
  <dcterms:created xsi:type="dcterms:W3CDTF">2014-07-29T09:26:06Z</dcterms:created>
  <dcterms:modified xsi:type="dcterms:W3CDTF">2021-11-15T11:01:00Z</dcterms:modified>
</cp:coreProperties>
</file>