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69" r:id="rId5"/>
    <p:sldId id="259" r:id="rId6"/>
    <p:sldId id="270" r:id="rId7"/>
    <p:sldId id="271" r:id="rId8"/>
    <p:sldId id="272" r:id="rId9"/>
    <p:sldId id="273" r:id="rId10"/>
    <p:sldId id="274" r:id="rId11"/>
    <p:sldId id="276" r:id="rId12"/>
    <p:sldId id="275" r:id="rId13"/>
    <p:sldId id="260" r:id="rId14"/>
    <p:sldId id="277" r:id="rId15"/>
    <p:sldId id="278" r:id="rId16"/>
    <p:sldId id="262" r:id="rId17"/>
    <p:sldId id="279" r:id="rId18"/>
    <p:sldId id="281" r:id="rId19"/>
    <p:sldId id="280" r:id="rId20"/>
    <p:sldId id="282" r:id="rId21"/>
    <p:sldId id="264" r:id="rId22"/>
    <p:sldId id="265" r:id="rId23"/>
    <p:sldId id="266" r:id="rId24"/>
    <p:sldId id="267" r:id="rId25"/>
    <p:sldId id="268" r:id="rId2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914D11"/>
    <a:srgbClr val="FF6600"/>
    <a:srgbClr val="D8670A"/>
    <a:srgbClr val="FFCC00"/>
    <a:srgbClr val="F2C400"/>
    <a:srgbClr val="FF3300"/>
    <a:srgbClr val="FF66CC"/>
    <a:srgbClr val="1902C2"/>
    <a:srgbClr val="1F03E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07792-09EC-4AC0-8F08-FD27E791D238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3C645-0C3E-41FF-ABB1-72B37B86E3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C6AC0-01AD-459C-82EC-6905D146F8A2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238C4-CA06-4515-94EA-6BCF1DF854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4F82E-70E1-42C7-B562-A1A9232EC6FB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187FC-0C71-4B57-914C-D9B93DB83F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0CC71-A30A-470B-B46E-4BD25ED00CF7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3DA2-9192-4732-90D6-2820A18867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7F519-05FE-422C-A97D-4D57D2D00F77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81FC0-640F-49A1-89F7-9F24F3327F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0919B-E42E-4F0A-AA3D-B4C4ED5768F3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CB112-5563-418E-A4E8-3BDD078854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8816D-91A6-4983-9464-C95879EEAFCC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B245D0-366C-4955-97FF-EADFC0C27E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F6E65-C6C9-4AAA-871D-01BC34BC586D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97A13-7A3C-4BA2-99E4-C899115E39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A80DE-FD35-4EFC-AF85-ED116A2FECB1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58F20-6AA7-40AC-9CC3-0DE7811617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FE9E9-C0F9-4B42-AF87-244D62135E01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09196-C3E4-43AF-A7B3-9C311191C4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F8D89-DF6B-4125-944F-655E9CE3DD33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0D584-A2EB-4793-A7D3-CCC3054CE6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E0BEE9-A54C-452A-8D20-C06C40EC59CF}" type="datetimeFigureOut">
              <a:rPr lang="cs-CZ"/>
              <a:pPr>
                <a:defRPr/>
              </a:pPr>
              <a:t>31.7.2014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557EEF-6761-430E-A795-58922B0159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://www.domecek.org/buskuv-hamr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domecek.org/nizkoprahove-zarizeni-pro-deti-a-mladez/klub-archa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://www.domecek.org/nizkoprahove-zarizeni-pro-deti-a-mladez/klub-domecek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7388" y="1988840"/>
            <a:ext cx="7772400" cy="1322387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sz="66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Domeček</a:t>
            </a:r>
            <a:r>
              <a:rPr lang="cs-CZ" sz="4000" dirty="0" smtClean="0"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</a:rPr>
              <a:t/>
            </a:r>
            <a:br>
              <a:rPr lang="cs-CZ" sz="4000" dirty="0" smtClean="0"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</a:rPr>
            </a:br>
            <a:r>
              <a:rPr lang="cs-CZ" sz="31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Diakonie Církve československé husitské </a:t>
            </a:r>
            <a:br>
              <a:rPr lang="cs-CZ" sz="31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</a:br>
            <a:r>
              <a:rPr lang="cs-CZ" sz="31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v obci Trhové Sviny</a:t>
            </a:r>
            <a:r>
              <a:rPr lang="cs-CZ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cs-CZ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cs-CZ" sz="3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2" name="Obrázek 8" descr="logo-100-trans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7335" y="548680"/>
            <a:ext cx="1270729" cy="1296144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Obrázek 6" descr="header-final-3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016" y="3933056"/>
            <a:ext cx="8820472" cy="2309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ek 2" descr="cropped-podpora-pestouns-rod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9128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élník 3"/>
          <p:cNvSpPr/>
          <p:nvPr/>
        </p:nvSpPr>
        <p:spPr>
          <a:xfrm>
            <a:off x="35496" y="2348880"/>
            <a:ext cx="5721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Podpora pěstounských rodin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323528" y="2996952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Pravidelné kontakty s rodinou zaměřené na podporu a potřeby rodiny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Základní sociální poradenství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Zprostředkování odborné pomoci (psycholog, terapeut, poradna a další)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Zajištění povinného vzdělávání v rozsahu 24 hodin/rok formou školení či e-</a:t>
            </a:r>
            <a:r>
              <a:rPr lang="cs-CZ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learningu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Zajištění nezbytné pomoci při zajištění krátkodobé péče o svěřené děti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Pomoc se zajištěním celodenní péče v rozsahu alespoň 14 dní/rok (nejčastěji formou letních táborů)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ek 2" descr="final-er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44624"/>
            <a:ext cx="8964488" cy="224112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5496" y="2204864"/>
            <a:ext cx="4605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Ergoterapeutická dílna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51520" y="2924944"/>
            <a:ext cx="8496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Dopolední integrační a řemeslná dílna pro klienty s těžkým zdravotním postižením (tělesné, smyslové, mentální,…).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Ergoterapie pomáhá integrovat osobu s postižením do společnosti, pomáhá aktivizovat síly a dovednosti klienta a v neposlední řadě posiluje sebevědomí klienta. Klienti naší dílny se věnují zejména výrobě keramických výrobků. Dílna je otevřena jak pro jednotlivce, tak i pro skupiny.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Klientům se věnuje kvalifikovaná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ergoterapeutka.</a:t>
            </a:r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ek 2" descr="final-er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44624"/>
            <a:ext cx="8964488" cy="224112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5496" y="2204864"/>
            <a:ext cx="46059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Ergoterapeutická dílna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07504" y="2832606"/>
            <a:ext cx="547260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solidFill>
                  <a:srgbClr val="CC0000"/>
                </a:solidFill>
              </a:rPr>
              <a:t>Co je ergoterapie</a:t>
            </a:r>
          </a:p>
          <a:p>
            <a:pPr indent="-162000" algn="just" eaLnBrk="0" hangingPunct="0">
              <a:spcBef>
                <a:spcPct val="20000"/>
              </a:spcBef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Název ergoterapie vychází z řeckého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ergon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„práce“ a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therapia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„léčení“.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Ergoterapie je léčebná metoda, dříve se označovala jako léčba prací. Vychází z předpokladu, že si člověk může zlepšit své zdraví a tím i kvalitu života a to aktivním zapojením do činností, které jsou pro něj významné a smysluplné. Zároveň tyto aktivity podporují tělesné i psychické funkce. Podporuje maximální možnou participaci jedince v běžném životě, přičemž respektuje plně jeho osobnost a možnosti.</a:t>
            </a:r>
          </a:p>
        </p:txBody>
      </p:sp>
      <p:sp>
        <p:nvSpPr>
          <p:cNvPr id="6" name="Obdélník 5"/>
          <p:cNvSpPr/>
          <p:nvPr/>
        </p:nvSpPr>
        <p:spPr>
          <a:xfrm>
            <a:off x="5796136" y="2278613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rgbClr val="CC0000"/>
                </a:solidFill>
              </a:rPr>
              <a:t>Projekt </a:t>
            </a:r>
            <a:r>
              <a:rPr lang="pl-PL" dirty="0" smtClean="0">
                <a:solidFill>
                  <a:srgbClr val="CC0000"/>
                </a:solidFill>
              </a:rPr>
              <a:t>Ergoterapeutické</a:t>
            </a:r>
            <a:r>
              <a:rPr lang="pl-PL" dirty="0" smtClean="0">
                <a:solidFill>
                  <a:srgbClr val="CC0000"/>
                </a:solidFill>
              </a:rPr>
              <a:t/>
            </a:r>
            <a:br>
              <a:rPr lang="pl-PL" dirty="0" smtClean="0">
                <a:solidFill>
                  <a:srgbClr val="CC0000"/>
                </a:solidFill>
              </a:rPr>
            </a:br>
            <a:r>
              <a:rPr lang="pl-PL" dirty="0" smtClean="0">
                <a:solidFill>
                  <a:srgbClr val="CC0000"/>
                </a:solidFill>
              </a:rPr>
              <a:t>dílny podporuje</a:t>
            </a:r>
            <a:r>
              <a:rPr lang="pl-PL" dirty="0" smtClean="0">
                <a:solidFill>
                  <a:srgbClr val="CC0000"/>
                </a:solidFill>
              </a:rPr>
              <a:t>:</a:t>
            </a:r>
            <a:endParaRPr lang="cs-CZ" dirty="0">
              <a:solidFill>
                <a:srgbClr val="CC0000"/>
              </a:solidFill>
            </a:endParaRPr>
          </a:p>
        </p:txBody>
      </p:sp>
      <p:pic>
        <p:nvPicPr>
          <p:cNvPr id="7" name="Obrázek 6" descr="jce_f_improf_170x7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352" y="3002746"/>
            <a:ext cx="1619048" cy="714286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760640" y="3861048"/>
            <a:ext cx="3275856" cy="2800767"/>
          </a:xfrm>
          <a:prstGeom prst="rect">
            <a:avLst/>
          </a:prstGeom>
          <a:ln>
            <a:solidFill>
              <a:srgbClr val="914D11"/>
            </a:solidFill>
          </a:ln>
        </p:spPr>
        <p:txBody>
          <a:bodyPr wrap="square">
            <a:spAutoFit/>
          </a:bodyPr>
          <a:lstStyle/>
          <a:p>
            <a:pPr marL="180000" indent="-162000" eaLnBrk="0" hangingPunct="0">
              <a:spcBef>
                <a:spcPct val="20000"/>
              </a:spcBef>
            </a:pPr>
            <a:r>
              <a:rPr lang="cs-CZ" sz="1600" b="1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Cíle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zprostředkování 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kontaktu 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 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společenským prostředím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integrace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zlepšení celkového psychického 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 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zdravotního stavu klienta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zdokonalení v sebeobsluze a 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samostatnosti</a:t>
            </a:r>
            <a:endParaRPr lang="cs-CZ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částečně slouží i 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jako </a:t>
            </a:r>
            <a:b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odlehčovací </a:t>
            </a:r>
            <a:r>
              <a:rPr lang="cs-CZ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služba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234280"/>
            <a:ext cx="8229600" cy="1143000"/>
          </a:xfrm>
        </p:spPr>
        <p:txBody>
          <a:bodyPr/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Ergoterapeutická dílna</a:t>
            </a:r>
            <a:endParaRPr lang="cs-CZ" sz="3200" dirty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pic>
        <p:nvPicPr>
          <p:cNvPr id="3075" name="Picture 3" descr="C:\Users\asus\Desktop\Prezentace Domeček\Ergoterapie\ergo-cropped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501008"/>
            <a:ext cx="3657594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asus\Desktop\Prezentace Domeček\Ergoterapie\pavel-cropp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548680"/>
            <a:ext cx="3168352" cy="3127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Volný čas\Fotky\P10908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645024"/>
            <a:ext cx="3672408" cy="3211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Volný čas\Fotky\P10908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597856"/>
            <a:ext cx="3024336" cy="2975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5496" y="2204864"/>
            <a:ext cx="3110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Chráněná dílna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pic>
        <p:nvPicPr>
          <p:cNvPr id="9" name="Obrázek 8" descr="sestava-vyrobk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-27384"/>
            <a:ext cx="9144000" cy="228600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07504" y="2780928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 keramické dílně pracují osoby se zdravotním postižením či se zdravotním znevýhodněním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Jsme poskytovatelem náhradního plnění.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07504" y="3573016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Nabízíme a vyrábíme na zakázku:</a:t>
            </a:r>
            <a:endParaRPr lang="cs-CZ" b="1" dirty="0"/>
          </a:p>
        </p:txBody>
      </p:sp>
      <p:sp>
        <p:nvSpPr>
          <p:cNvPr id="12" name="Obdélník 11"/>
          <p:cNvSpPr/>
          <p:nvPr/>
        </p:nvSpPr>
        <p:spPr>
          <a:xfrm>
            <a:off x="107504" y="3933056"/>
            <a:ext cx="41764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hrnečky s logem firmy, obrázkem a názvem města, nebo jménem podle přání zákazníka.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medaile na sportovní akce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pamětní plakety</a:t>
            </a:r>
          </a:p>
          <a:p>
            <a:pPr marL="180000" indent="-162000" algn="just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vánoční firemní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dárky</a:t>
            </a:r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4427984" y="3930149"/>
            <a:ext cx="417646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poháry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ceny na sportovní nebo dětské soutěže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zahradní keramiku podle přání zákazníka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truhlíky a květníky specifických rozměrů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domovní čísla, jmenovky a znamení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5496" y="2204864"/>
            <a:ext cx="30063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Prodejní místa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07504" y="2780928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Naše výrobky prodáváme přes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stánkový prodej, v </a:t>
            </a:r>
            <a:r>
              <a:rPr lang="cs-CZ" sz="2000" dirty="0" err="1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Tescu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nebo Grandhotelu Zvon.</a:t>
            </a:r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Obrázek 13" descr="cropped-prodejni-mista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0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C:\Users\asus\Desktop\Prezentace Domeček\Prodej\Borůvkobraní 2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83006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 descr="C:\Users\asus\Desktop\Prezentace Domeček\Prodej\P41701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501008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apricot-b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Obrázek 8" descr="P42300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96" y="476672"/>
            <a:ext cx="5616624" cy="3109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délník 5"/>
          <p:cNvSpPr/>
          <p:nvPr/>
        </p:nvSpPr>
        <p:spPr>
          <a:xfrm>
            <a:off x="5616624" y="488866"/>
            <a:ext cx="4499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... a zde jsou k vidění ukázky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našich výrobků </a:t>
            </a:r>
            <a:r>
              <a:rPr lang="cs-CZ" sz="28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</a:t>
            </a:r>
            <a:endParaRPr lang="cs-CZ" sz="28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Zástupný symbol pro obsah 7" descr="P526011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58514" y="3429000"/>
            <a:ext cx="4817542" cy="3417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asus\Desktop\Prezentace Domeček\Výrobky\Švejk-glazur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1772816"/>
            <a:ext cx="3816424" cy="5088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79512" y="2348880"/>
            <a:ext cx="4496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Humanitární středisko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79512" y="2877904"/>
            <a:ext cx="86409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Humanitární středisko tvoří dvě složky: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ošacující středisko (Šatník)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potravinový fond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Obrázek 7" descr="cropped-satnik-ost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12" y="0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bdélník 8"/>
          <p:cNvSpPr/>
          <p:nvPr/>
        </p:nvSpPr>
        <p:spPr>
          <a:xfrm>
            <a:off x="179512" y="4134096"/>
            <a:ext cx="42484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Pomoc s ošacením</a:t>
            </a:r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Materiální pomoc</a:t>
            </a:r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Speciální potravinový fond určený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potřebným rodinám</a:t>
            </a:r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179512" y="3861048"/>
            <a:ext cx="3588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Toto jsou okruhy naší pomoci:</a:t>
            </a:r>
            <a:endParaRPr lang="cs-CZ" sz="2000" dirty="0"/>
          </a:p>
        </p:txBody>
      </p:sp>
      <p:pic>
        <p:nvPicPr>
          <p:cNvPr id="20" name="Obrázek 19" descr="P10903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2304256"/>
            <a:ext cx="3327834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5496" y="2204864"/>
            <a:ext cx="4496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Humanitární středisko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8662" y="2780928"/>
            <a:ext cx="1200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Šatník:</a:t>
            </a:r>
            <a:endParaRPr lang="cs-CZ" sz="24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35496" y="3162454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62000" eaLnBrk="0" hangingPunct="0">
              <a:spcBef>
                <a:spcPct val="20000"/>
              </a:spcBef>
            </a:pPr>
            <a:r>
              <a:rPr lang="pl-PL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Oblečení a obuv se poskytuje za určitých podmínek:</a:t>
            </a:r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8" name="Zástupný symbol pro obsah 9" descr="P10903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2420887"/>
            <a:ext cx="2376264" cy="3835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bdélník 12"/>
          <p:cNvSpPr/>
          <p:nvPr/>
        </p:nvSpPr>
        <p:spPr>
          <a:xfrm>
            <a:off x="-36512" y="3501008"/>
            <a:ext cx="727280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bezplatně – po předložení aktuálního potvrzení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sociální potřebnosti</a:t>
            </a:r>
          </a:p>
          <a:p>
            <a:pPr marL="180000" indent="-1620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za úplatu – z prodeje ošacení za minimální částky je tvořen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Fond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humanity Domečku, ze kterého se hradí např. neziskové služby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pro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děti a mládež, podpora zaměstnání osob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zdravotním postižením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apod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Obrázek 15" descr="cropped-satnik-s-gabinou-2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12" y="-9128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12544" y="2340169"/>
            <a:ext cx="2515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Letní tábory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07504" y="2937138"/>
            <a:ext cx="5616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Táborová základna se nachází poblíž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Borové u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Chvalšin na Českokrumlovsku</a:t>
            </a:r>
            <a:r>
              <a:rPr lang="cs-CZ" sz="2000" dirty="0" smtClean="0"/>
              <a:t>. </a:t>
            </a:r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Obrázek 13" descr="IMG_06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-9128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bdélník 14"/>
          <p:cNvSpPr/>
          <p:nvPr/>
        </p:nvSpPr>
        <p:spPr>
          <a:xfrm>
            <a:off x="107504" y="3717032"/>
            <a:ext cx="61926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Realizujeme tyto tábory: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křesťanský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vodácký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keramický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Putování s Domečkem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Obrázek 15" descr="tabor12013-23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708920"/>
            <a:ext cx="4248472" cy="363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80920" cy="1358354"/>
          </a:xfrm>
          <a:noFill/>
        </p:spPr>
        <p:txBody>
          <a:bodyPr tIns="180000" bIns="180000"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Středisko bylo založeno </a:t>
            </a:r>
            <a:r>
              <a:rPr lang="cs-CZ" sz="2200" dirty="0" smtClean="0">
                <a:ln w="15875" cmpd="sng">
                  <a:solidFill>
                    <a:srgbClr val="D8670A"/>
                  </a:solidFill>
                </a:ln>
                <a:solidFill>
                  <a:srgbClr val="CC00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před 20 lety </a:t>
            </a:r>
            <a: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/>
            </a:r>
            <a:b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</a:br>
            <a: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s cílem pomáhat dětem a mládeži. </a:t>
            </a:r>
            <a:b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</a:br>
            <a: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Vykonáváme sociální práci </a:t>
            </a:r>
            <a:b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</a:br>
            <a:r>
              <a:rPr lang="cs-CZ" sz="22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cs typeface="Tahoma" pitchFamily="34" charset="0"/>
              </a:rPr>
              <a:t>na základech křesťanské lásky a etiky.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71550" y="1484784"/>
            <a:ext cx="4040188" cy="6397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3200" dirty="0" smtClean="0">
                <a:ln w="15875" cmpd="sng">
                  <a:solidFill>
                    <a:srgbClr val="D8670A"/>
                  </a:solidFill>
                </a:ln>
                <a:solidFill>
                  <a:srgbClr val="CC00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1. ZÁŘÍ 1993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580112" y="1565102"/>
            <a:ext cx="4041775" cy="6397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dirty="0" smtClean="0">
                <a:ln w="15875" cmpd="sng">
                  <a:solidFill>
                    <a:srgbClr val="D8670A"/>
                  </a:solidFill>
                </a:ln>
                <a:solidFill>
                  <a:srgbClr val="CC00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1. ZÁŘÍ 2014</a:t>
            </a:r>
          </a:p>
        </p:txBody>
      </p:sp>
      <p:pic>
        <p:nvPicPr>
          <p:cNvPr id="14" name="Zástupný symbol pro obsah 13" descr="A takhle to začalo.gif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70917" y="2141959"/>
            <a:ext cx="2428875" cy="2943225"/>
          </a:xfrm>
          <a:effectLst>
            <a:softEdge rad="112500"/>
          </a:effectLst>
        </p:spPr>
      </p:pic>
      <p:pic>
        <p:nvPicPr>
          <p:cNvPr id="13" name="Zástupný symbol pro obsah 12" descr="Domeček-1992.g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115616" y="4653136"/>
            <a:ext cx="3200400" cy="2190750"/>
          </a:xfrm>
          <a:effectLst>
            <a:softEdge rad="112500"/>
          </a:effectLst>
        </p:spPr>
      </p:pic>
      <p:pic>
        <p:nvPicPr>
          <p:cNvPr id="15" name="Obrázek 14" descr="domecek-w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2229774"/>
            <a:ext cx="3869420" cy="459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12544" y="2340169"/>
            <a:ext cx="2515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Letní tábory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07504" y="2937138"/>
            <a:ext cx="5616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Táborová základna se nachází poblíž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Borové u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Chvalšin na Českokrumlovsku</a:t>
            </a:r>
            <a:r>
              <a:rPr lang="cs-CZ" sz="2000" dirty="0" smtClean="0"/>
              <a:t>. </a:t>
            </a:r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Obrázek 13" descr="IMG_06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-9128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Obdélník 14"/>
          <p:cNvSpPr/>
          <p:nvPr/>
        </p:nvSpPr>
        <p:spPr>
          <a:xfrm>
            <a:off x="107504" y="3717032"/>
            <a:ext cx="61926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Realizujeme tyto tábory: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křesťanský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vodácký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keramický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Putování s Domečkem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Obrázek 15" descr="tabor12013-23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708920"/>
            <a:ext cx="4248472" cy="363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cs-CZ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Letní tábory</a:t>
            </a:r>
            <a:endParaRPr lang="cs-CZ" dirty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80728"/>
            <a:ext cx="8507288" cy="532655"/>
          </a:xfrm>
          <a:noFill/>
        </p:spPr>
        <p:txBody>
          <a:bodyPr/>
          <a:lstStyle/>
          <a:p>
            <a:pPr marL="0">
              <a:buNone/>
            </a:pP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Dětem pomáháme také letními aktivitami. Nabízíme širokou paletu táborů ..</a:t>
            </a:r>
            <a:endParaRPr lang="cs-CZ" sz="2000" dirty="0">
              <a:ln w="15875" cmpd="sng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  <a:ea typeface="+mj-ea"/>
              <a:cs typeface="Tahoma" pitchFamily="34" charset="0"/>
            </a:endParaRPr>
          </a:p>
        </p:txBody>
      </p:sp>
      <p:pic>
        <p:nvPicPr>
          <p:cNvPr id="5" name="Obrázek 4" descr="tabor12013-2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039" y="2204864"/>
            <a:ext cx="3327833" cy="4437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2011-keramický-tábor-0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492896"/>
            <a:ext cx="5980379" cy="397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475928" y="1772816"/>
            <a:ext cx="2943944" cy="53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400" dirty="0" smtClean="0">
                <a:ln w="15875" cmpd="sng">
                  <a:solidFill>
                    <a:srgbClr val="D8670A"/>
                  </a:solidFill>
                </a:ln>
                <a:solidFill>
                  <a:srgbClr val="FF66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Křesťanský tábor</a:t>
            </a:r>
            <a:endParaRPr lang="cs-CZ" sz="2400" dirty="0">
              <a:ln w="15875" cmpd="sng">
                <a:solidFill>
                  <a:srgbClr val="D8670A"/>
                </a:solidFill>
              </a:ln>
              <a:solidFill>
                <a:srgbClr val="FF6600"/>
              </a:solidFill>
              <a:effectLst>
                <a:outerShdw blurRad="50800" dist="50800" dir="5400000" algn="ctr" rotWithShape="0">
                  <a:schemeClr val="bg2">
                    <a:lumMod val="25000"/>
                    <a:alpha val="35000"/>
                  </a:schemeClr>
                </a:outerShdw>
              </a:effectLst>
              <a:latin typeface="Franklin Gothic Heavy" pitchFamily="34" charset="0"/>
              <a:ea typeface="+mj-ea"/>
              <a:cs typeface="Tahoma" pitchFamily="34" charset="0"/>
            </a:endParaRPr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 bwMode="auto">
          <a:xfrm>
            <a:off x="4932040" y="1960241"/>
            <a:ext cx="2943944" cy="53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342900" eaLnBrk="0" hangingPunct="0">
              <a:spcBef>
                <a:spcPct val="20000"/>
              </a:spcBef>
              <a:defRPr/>
            </a:pPr>
            <a:r>
              <a:rPr lang="cs-CZ" sz="2400" dirty="0" smtClean="0">
                <a:ln w="15875" cmpd="sng">
                  <a:solidFill>
                    <a:srgbClr val="D8670A"/>
                  </a:solidFill>
                </a:ln>
                <a:solidFill>
                  <a:srgbClr val="FF66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Keramický tábor</a:t>
            </a:r>
            <a:endParaRPr lang="cs-CZ" sz="2400" dirty="0">
              <a:ln w="15875" cmpd="sng">
                <a:solidFill>
                  <a:srgbClr val="D8670A"/>
                </a:solidFill>
              </a:ln>
              <a:solidFill>
                <a:srgbClr val="FF6600"/>
              </a:solidFill>
              <a:effectLst>
                <a:outerShdw blurRad="50800" dist="50800" dir="5400000" algn="ctr" rotWithShape="0">
                  <a:schemeClr val="bg2">
                    <a:lumMod val="25000"/>
                    <a:alpha val="35000"/>
                  </a:schemeClr>
                </a:outerShdw>
              </a:effectLst>
              <a:latin typeface="Franklin Gothic Heavy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ástupný symbol pro obsah 2"/>
          <p:cNvSpPr txBox="1">
            <a:spLocks/>
          </p:cNvSpPr>
          <p:nvPr/>
        </p:nvSpPr>
        <p:spPr>
          <a:xfrm>
            <a:off x="323528" y="232049"/>
            <a:ext cx="8507288" cy="676671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..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Franklin Gothic Heavy" pitchFamily="34" charset="0"/>
                <a:ea typeface="+mn-ea"/>
                <a:cs typeface="+mn-cs"/>
              </a:rPr>
              <a:t> </a:t>
            </a:r>
            <a:r>
              <a:rPr lang="cs-CZ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naší specialitou je tábor </a:t>
            </a:r>
            <a:r>
              <a:rPr lang="cs-CZ" dirty="0" smtClean="0">
                <a:ln w="15875" cmpd="sng">
                  <a:solidFill>
                    <a:srgbClr val="D8670A"/>
                  </a:solidFill>
                </a:ln>
                <a:solidFill>
                  <a:srgbClr val="FF66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Putování s Domečkem</a:t>
            </a:r>
            <a:r>
              <a:rPr lang="cs-CZ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,</a:t>
            </a:r>
            <a:r>
              <a:rPr kumimoji="0" lang="cs-CZ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Franklin Gothic Heavy" pitchFamily="34" charset="0"/>
                <a:ea typeface="+mn-ea"/>
                <a:cs typeface="+mn-cs"/>
              </a:rPr>
              <a:t> </a:t>
            </a:r>
            <a:r>
              <a:rPr lang="cs-CZ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kdy pomáháme zdravotně postiženým tím, že společně procestujeme krásná místa naší republiky.</a:t>
            </a:r>
            <a:endParaRPr lang="cs-CZ" dirty="0">
              <a:ln w="15875" cmpd="sng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  <a:ea typeface="+mj-ea"/>
              <a:cs typeface="Tahoma" pitchFamily="34" charset="0"/>
            </a:endParaRPr>
          </a:p>
        </p:txBody>
      </p:sp>
      <p:pic>
        <p:nvPicPr>
          <p:cNvPr id="4" name="Obrázek 3" descr="P81703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512" y="908720"/>
            <a:ext cx="5583347" cy="3975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P82104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2945624"/>
            <a:ext cx="4928807" cy="393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P81502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908720"/>
            <a:ext cx="3024336" cy="2141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P82131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4509464"/>
            <a:ext cx="3456384" cy="2375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Obrázek 10" descr="cropped-buskuv-ham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624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Obdélník 11"/>
          <p:cNvSpPr/>
          <p:nvPr/>
        </p:nvSpPr>
        <p:spPr>
          <a:xfrm>
            <a:off x="4644008" y="2276872"/>
            <a:ext cx="2685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Buškův hamr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347864" y="2780928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62000" algn="ctr" eaLnBrk="0" hangingPunct="0">
              <a:spcBef>
                <a:spcPct val="20000"/>
              </a:spcBef>
            </a:pPr>
            <a:r>
              <a:rPr lang="cs-CZ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Jsme provozovatelem technické </a:t>
            </a:r>
            <a:br>
              <a:rPr lang="cs-CZ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památky Buškův hamr u obce Trhové </a:t>
            </a:r>
            <a:br>
              <a:rPr lang="cs-CZ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Sviny od roku 2013.</a:t>
            </a:r>
            <a:endParaRPr lang="cs-CZ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Obrázek 13" descr="bh1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2214464"/>
            <a:ext cx="4104456" cy="4651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 descr="bh2.png">
            <a:hlinkClick r:id="rId4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7" y="3717032"/>
            <a:ext cx="3430666" cy="3208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Sociální firma</a:t>
            </a:r>
            <a:endParaRPr lang="cs-CZ" sz="5400" dirty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 bwMode="auto">
          <a:xfrm>
            <a:off x="323528" y="1412776"/>
            <a:ext cx="853244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Franklin Gothic Heavy" pitchFamily="34" charset="0"/>
                <a:ea typeface="+mn-ea"/>
                <a:cs typeface="+mn-cs"/>
              </a:rPr>
              <a:t/>
            </a:r>
            <a:b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Franklin Gothic Heavy" pitchFamily="34" charset="0"/>
                <a:ea typeface="+mn-ea"/>
                <a:cs typeface="+mn-cs"/>
              </a:rPr>
            </a:br>
            <a:r>
              <a:rPr lang="cs-CZ" sz="2000" dirty="0" smtClean="0">
                <a:ln w="15875" cmpd="sng">
                  <a:solidFill>
                    <a:srgbClr val="D8670A"/>
                  </a:solidFill>
                </a:ln>
                <a:solidFill>
                  <a:srgbClr val="FF66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Naší vizí je </a:t>
            </a: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vytvořit </a:t>
            </a:r>
            <a:r>
              <a:rPr lang="cs-CZ" sz="2000" dirty="0" smtClean="0">
                <a:ln w="15875" cmpd="sng">
                  <a:solidFill>
                    <a:srgbClr val="D8670A"/>
                  </a:solidFill>
                </a:ln>
                <a:solidFill>
                  <a:srgbClr val="FF6600"/>
                </a:solidFill>
                <a:effectLst>
                  <a:outerShdw blurRad="50800" dist="50800" dir="5400000" algn="ctr" rotWithShape="0">
                    <a:schemeClr val="bg2">
                      <a:lumMod val="25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sociální firmu</a:t>
            </a: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,</a:t>
            </a:r>
            <a:r>
              <a:rPr lang="cs-CZ" sz="2000" dirty="0" smtClean="0">
                <a:solidFill>
                  <a:schemeClr val="bg1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latin typeface="Franklin Gothic Heavy" pitchFamily="34" charset="0"/>
                <a:cs typeface="+mn-cs"/>
              </a:rPr>
              <a:t> </a:t>
            </a: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kde v čistě technickém smyslu jde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o zastřešující organizaci všech našich podnikatelských aktivit.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Obrázek 6" descr="logo-ctvere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356992"/>
            <a:ext cx="273630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Kontakty</a:t>
            </a:r>
            <a:endParaRPr lang="cs-CZ" sz="5400" dirty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323528" y="1412776"/>
            <a:ext cx="853244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Franklin Gothic Heavy" pitchFamily="34" charset="0"/>
                <a:ea typeface="+mn-ea"/>
                <a:cs typeface="+mn-cs"/>
              </a:rPr>
              <a:t/>
            </a:r>
            <a:b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uLnTx/>
                <a:uFillTx/>
                <a:latin typeface="Franklin Gothic Heavy" pitchFamily="34" charset="0"/>
                <a:ea typeface="+mn-ea"/>
                <a:cs typeface="+mn-cs"/>
              </a:rPr>
            </a:br>
            <a:r>
              <a:rPr lang="cs-CZ" sz="2000" dirty="0" smtClean="0">
                <a:solidFill>
                  <a:srgbClr val="FF6600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latin typeface="Franklin Gothic Heavy" pitchFamily="34" charset="0"/>
                <a:cs typeface="+mn-cs"/>
              </a:rPr>
              <a:t>Více informací najdete na našem webu http://www.domecek.org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cs-CZ" sz="2000" dirty="0" smtClean="0">
              <a:solidFill>
                <a:srgbClr val="FFCC00"/>
              </a:solidFill>
              <a:effectLst>
                <a:outerShdw blurRad="50800" dist="63500" dir="5400000" algn="ctr" rotWithShape="0">
                  <a:schemeClr val="tx1">
                    <a:alpha val="43000"/>
                  </a:schemeClr>
                </a:outerShdw>
              </a:effectLst>
              <a:latin typeface="Franklin Gothic Heavy" pitchFamily="34" charset="0"/>
              <a:cs typeface="+mn-cs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solidFill>
                  <a:srgbClr val="FF6600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latin typeface="Franklin Gothic Heavy" pitchFamily="34" charset="0"/>
                <a:cs typeface="+mn-cs"/>
              </a:rPr>
              <a:t>Můžete nám napsat na: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Domeček, středisko pro volný čas a integraci DM CČSH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Branka 588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374 01 Trhové Sviny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Email: domecek.ts@quick.cz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cs-CZ" sz="2000" dirty="0" smtClean="0">
              <a:solidFill>
                <a:schemeClr val="bg1"/>
              </a:solidFill>
              <a:effectLst>
                <a:outerShdw blurRad="50800" dist="63500" dir="5400000" algn="ctr" rotWithShape="0">
                  <a:schemeClr val="tx1">
                    <a:alpha val="43000"/>
                  </a:schemeClr>
                </a:outerShdw>
              </a:effectLst>
              <a:latin typeface="Franklin Gothic Heavy" pitchFamily="34" charset="0"/>
              <a:cs typeface="+mn-cs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solidFill>
                  <a:srgbClr val="FF6600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latin typeface="Franklin Gothic Heavy" pitchFamily="34" charset="0"/>
                <a:cs typeface="+mn-cs"/>
              </a:rPr>
              <a:t>Nebo zavolat na: </a:t>
            </a:r>
          </a:p>
          <a:p>
            <a:pPr indent="-342900" algn="just" eaLnBrk="0" hangingPunct="0">
              <a:spcBef>
                <a:spcPct val="20000"/>
              </a:spcBef>
              <a:defRPr/>
            </a:pPr>
            <a:r>
              <a:rPr lang="cs-CZ" sz="2000" dirty="0" smtClean="0">
                <a:ln w="15875" cmpd="sng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Tahoma" pitchFamily="34" charset="0"/>
              </a:rPr>
              <a:t>+420 386 322 545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cs-CZ" sz="2000" dirty="0" smtClean="0">
              <a:solidFill>
                <a:schemeClr val="bg1"/>
              </a:solidFill>
              <a:effectLst>
                <a:outerShdw blurRad="50800" dist="63500" dir="5400000" algn="ctr" rotWithShape="0">
                  <a:schemeClr val="tx1">
                    <a:alpha val="43000"/>
                  </a:schemeClr>
                </a:outerShdw>
              </a:effectLst>
              <a:latin typeface="Franklin Gothic Heavy" pitchFamily="34" charset="0"/>
              <a:cs typeface="+mn-cs"/>
            </a:endParaRP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solidFill>
                  <a:schemeClr val="bg1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latin typeface="Franklin Gothic Heavy" pitchFamily="34" charset="0"/>
                <a:cs typeface="+mn-cs"/>
              </a:rPr>
              <a:t> </a:t>
            </a:r>
          </a:p>
          <a:p>
            <a:pPr marL="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cs-CZ" sz="2000" dirty="0" smtClean="0">
                <a:solidFill>
                  <a:srgbClr val="FFCC00"/>
                </a:solidFill>
                <a:effectLst>
                  <a:outerShdw blurRad="50800" dist="63500" dir="5400000" algn="ctr" rotWithShape="0">
                    <a:schemeClr val="tx1">
                      <a:alpha val="43000"/>
                    </a:schemeClr>
                  </a:outerShdw>
                </a:effectLst>
                <a:latin typeface="Franklin Gothic Heavy" pitchFamily="34" charset="0"/>
                <a:cs typeface="+mn-cs"/>
              </a:rPr>
              <a:t>  </a:t>
            </a: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" name="Zástupný symbol pro obsah 13" descr="nizko-prah-ostre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 descr="domecek-nzdm.png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7" y="2492896"/>
            <a:ext cx="4044619" cy="3828905"/>
          </a:xfrm>
          <a:prstGeom prst="rect">
            <a:avLst/>
          </a:prstGeom>
          <a:solidFill>
            <a:srgbClr val="CC0000">
              <a:alpha val="19000"/>
            </a:srgbClr>
          </a:solidFill>
          <a:ln>
            <a:noFill/>
          </a:ln>
          <a:effectLst>
            <a:softEdge rad="112500"/>
          </a:effectLst>
        </p:spPr>
      </p:pic>
      <p:pic>
        <p:nvPicPr>
          <p:cNvPr id="16" name="Obrázek 15" descr="Archa-Znak.jpg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2492896"/>
            <a:ext cx="4032448" cy="381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4525963"/>
          </a:xfrm>
        </p:spPr>
        <p:txBody>
          <a:bodyPr/>
          <a:lstStyle/>
          <a:p>
            <a:pPr>
              <a:buNone/>
            </a:pPr>
            <a:r>
              <a:rPr lang="cs-CZ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+mj-cs"/>
              </a:rPr>
              <a:t>Poslání</a:t>
            </a:r>
          </a:p>
          <a:p>
            <a:pPr marL="0" algn="just">
              <a:buNone/>
            </a:pP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Nízkoprahové zařízení (</a:t>
            </a:r>
            <a:r>
              <a:rPr lang="cs-CZ" sz="2000" b="1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Klub Archa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r>
              <a:rPr lang="cs-CZ" sz="2000" b="1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Klub Domeček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 je tu pro děti a mládež ve věku od 6 do 26 let. Dětem a mládeži poskytujeme informace, podporu, pomoc a bezpečný prostor pro smysluplné trávení volného času. Snahou je zlepšit kvalitu života mladých, posílit jejich zodpovědnost a sebepřijetí; předcházet nebo snižovat sociální a zdravotní rizika související se způsobem jejich života.</a:t>
            </a:r>
          </a:p>
          <a:p>
            <a:pPr>
              <a:buNone/>
            </a:pPr>
            <a:r>
              <a:rPr lang="cs-CZ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+mj-cs"/>
              </a:rPr>
              <a:t>Cíle</a:t>
            </a:r>
          </a:p>
          <a:p>
            <a:pPr marL="180000" indent="-162000"/>
            <a:r>
              <a:rPr lang="cs-CZ" sz="20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Prevence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– minimalizovat sociální rizika vyplývající ze způsobu života a rizikového chování. Předcházet či omezovat dopady sociálně nežádoucích jevů (alkohol, užívání návykových látek, nezodpovědný přístup </a:t>
            </a:r>
            <a:b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k sexu, …). </a:t>
            </a:r>
          </a:p>
          <a:p>
            <a:pPr marL="180000" indent="-162000"/>
            <a:r>
              <a:rPr lang="cs-CZ" sz="20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Podpora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podporovat děti a mládež při zvládání nepříznivých životních situací (rozvod,…) a poskytovat jim psychickou a sociální podporu. Pomoc v krizových situacích. </a:t>
            </a:r>
          </a:p>
          <a:p>
            <a:pPr marL="180000" indent="-162000"/>
            <a:r>
              <a:rPr lang="cs-CZ" sz="20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Bezpečný prostor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– zajistit bezpečný prostor pro smysluplné trávení volného času, scházení se s vrstevníky. Vést k aktivnímu trávení volného času. </a:t>
            </a:r>
            <a:endParaRPr lang="cs-CZ" sz="2000" dirty="0" smtClean="0">
              <a:latin typeface="Franklin Gothic Book" pitchFamily="34" charset="0"/>
            </a:endParaRPr>
          </a:p>
          <a:p>
            <a:pPr>
              <a:buNone/>
            </a:pP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179512" y="127173"/>
            <a:ext cx="8496944" cy="4525963"/>
          </a:xfrm>
        </p:spPr>
        <p:txBody>
          <a:bodyPr/>
          <a:lstStyle/>
          <a:p>
            <a:pPr>
              <a:spcBef>
                <a:spcPts val="1000"/>
              </a:spcBef>
              <a:buNone/>
            </a:pPr>
            <a:r>
              <a:rPr lang="cs-CZ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+mj-cs"/>
              </a:rPr>
              <a:t>Cíle</a:t>
            </a:r>
            <a:endParaRPr lang="cs-CZ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  <a:ea typeface="+mj-ea"/>
              <a:cs typeface="+mj-cs"/>
            </a:endParaRPr>
          </a:p>
          <a:p>
            <a:pPr marL="180000" indent="-162000" algn="just"/>
            <a:r>
              <a:rPr lang="cs-CZ" sz="20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Osobnostní rozvoj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– podpora sebepřijetí, zodpovědnosti, rozvoj individuálních schopností a dovedností. Podpora samostatného rozhodování. </a:t>
            </a:r>
          </a:p>
          <a:p>
            <a:pPr marL="180000" indent="-162000"/>
            <a:r>
              <a:rPr lang="cs-CZ" sz="2000" u="sng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Podporovat zdravý životní styl dětí a mládeže.</a:t>
            </a:r>
          </a:p>
          <a:p>
            <a:pPr>
              <a:buNone/>
            </a:pPr>
            <a:r>
              <a:rPr lang="cs-CZ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+mj-cs"/>
              </a:rPr>
              <a:t>Obsah </a:t>
            </a:r>
            <a:r>
              <a:rPr lang="cs-CZ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  <a:ea typeface="+mj-ea"/>
                <a:cs typeface="+mj-cs"/>
              </a:rPr>
              <a:t>služby</a:t>
            </a:r>
          </a:p>
          <a:p>
            <a:pPr marL="180000" indent="-162000" algn="just"/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výchovné, vzdělávací a aktivizační činnosti (bezpečný prostor a podmínky pro smysluplné trávení volného času, tvůrčí dílny, workshopy, příprava do školy a doučování, přednášky, prezentace, dramatická výchova, …)</a:t>
            </a:r>
          </a:p>
          <a:p>
            <a:pPr marL="180000" indent="-162000" algn="just"/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zprostředkování kontaktu se společenským prostředím (pořádání turnajů, výletů, příp. kulturních akcí, prezentace činnosti a výsledků práce uživatelů,…)</a:t>
            </a:r>
          </a:p>
          <a:p>
            <a:pPr marL="180000" indent="-162000" algn="just"/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sociálně terapeutické činnosti (podpora uživatele – krizová a situační intervence, případová práce, skupinová práce)</a:t>
            </a:r>
          </a:p>
          <a:p>
            <a:pPr marL="180000" indent="-162000" algn="just"/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pomoc při uplatňování práv, oprávněných zájmů a při obstarávání osobních záležitostí (poradenství ohledně výběru školy, pomoc při vyřizování dokladů,…)</a:t>
            </a:r>
          </a:p>
          <a:p>
            <a:pPr>
              <a:buNone/>
            </a:pPr>
            <a:endParaRPr lang="cs-CZ" sz="2000" u="sng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None/>
            </a:pPr>
            <a:endParaRPr lang="cs-CZ" sz="2000" u="sng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80000" indent="-162000">
              <a:buNone/>
            </a:pPr>
            <a:endParaRPr lang="cs-CZ" sz="2000" u="sng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algn="just">
              <a:buNone/>
            </a:pPr>
            <a:endParaRPr lang="cs-CZ" sz="2000" dirty="0" smtClean="0">
              <a:latin typeface="Franklin Gothic Book" pitchFamily="34" charset="0"/>
            </a:endParaRPr>
          </a:p>
          <a:p>
            <a:pPr>
              <a:buNone/>
            </a:pP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27584" y="44624"/>
            <a:ext cx="22783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  <a:buNone/>
            </a:pPr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Klub Archa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pic>
        <p:nvPicPr>
          <p:cNvPr id="6" name="Obrázek 5" descr="kulecni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133" y="3645024"/>
            <a:ext cx="4446891" cy="3168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leden2012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6544" y="3564276"/>
            <a:ext cx="4067944" cy="2817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stro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116631"/>
            <a:ext cx="4680520" cy="3330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vcho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620688"/>
            <a:ext cx="2664296" cy="355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187624" y="35913"/>
            <a:ext cx="3240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None/>
            </a:pPr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Klub Domeček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pic>
        <p:nvPicPr>
          <p:cNvPr id="4" name="Obrázek 3" descr="jaroleto2012-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140968"/>
            <a:ext cx="3814119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 descr="P10908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8557" y="548680"/>
            <a:ext cx="4693483" cy="301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P22400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0093" y="3645024"/>
            <a:ext cx="4203915" cy="31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PIC_148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4509" y="139478"/>
            <a:ext cx="4001987" cy="3001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ek 2" descr="cropped-green-background-ver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12" y="44624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élník 3"/>
          <p:cNvSpPr/>
          <p:nvPr/>
        </p:nvSpPr>
        <p:spPr>
          <a:xfrm>
            <a:off x="127129" y="2348880"/>
            <a:ext cx="4444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Podpora rodin s dětmi</a:t>
            </a:r>
            <a:endParaRPr lang="cs-CZ" sz="3200" dirty="0" smtClean="0">
              <a:ln w="15875">
                <a:noFill/>
              </a:ln>
              <a:solidFill>
                <a:srgbClr val="914D11"/>
              </a:solidFill>
              <a:effectLst>
                <a:outerShdw blurRad="50800" dist="50800" dir="5400000" algn="ctr" rotWithShape="0">
                  <a:schemeClr val="accent6">
                    <a:lumMod val="50000"/>
                    <a:alpha val="35000"/>
                  </a:schemeClr>
                </a:outerShdw>
              </a:effectLst>
              <a:latin typeface="Franklin Gothic Heavy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07504" y="2883708"/>
            <a:ext cx="88924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Od roku 2013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nabízíme podporu sociálně ohroženým rodinám s dětmi.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Pomoc nabízíme pod hlavičkou </a:t>
            </a:r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projektu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l-PL" sz="2000" dirty="0" smtClean="0">
                <a:solidFill>
                  <a:srgbClr val="CC0000"/>
                </a:solidFill>
              </a:rPr>
              <a:t>3P pro rodinu – podpora, pomoc, </a:t>
            </a:r>
            <a:r>
              <a:rPr lang="pl-PL" sz="2000" dirty="0" smtClean="0">
                <a:solidFill>
                  <a:srgbClr val="CC0000"/>
                </a:solidFill>
              </a:rPr>
              <a:t>prevence</a:t>
            </a:r>
            <a:r>
              <a:rPr lang="pl-PL" sz="2000" dirty="0" smtClean="0"/>
              <a:t>.</a:t>
            </a:r>
          </a:p>
          <a:p>
            <a:endParaRPr lang="cs-CZ" sz="2000" dirty="0" smtClean="0">
              <a:solidFill>
                <a:srgbClr val="CC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Jedná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se o terénní službu poskytovanou v přirozeném prostředí rodiny.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Rozsah pomoci je široký a odpovídá aktuálním potřebám rodiny. Rodiny jsou vybírány odborem sociálně právní ochrany dětí MÚ v Trhových </a:t>
            </a:r>
            <a:r>
              <a:rPr lang="cs-CZ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Svinech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s ohledem na ohrožení dítěte.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Cílem je předejít prohloubení krize v rodině a předcházet případnému odebrání dítěte z rodiny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/>
            <a:endParaRPr lang="cs-CZ" sz="2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Ohrožené rodiny řeší řadu problémů (výchova a vzdělávání dětí, špatné bytové podmínky, nezaměstnanost, dluhy, exekuce,….), které negativně dopadají na její členy, děti nevyjímaje.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pricot-b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ek 2" descr="cropped-podpora-pestouns-rod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9128"/>
            <a:ext cx="9144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élník 3"/>
          <p:cNvSpPr/>
          <p:nvPr/>
        </p:nvSpPr>
        <p:spPr>
          <a:xfrm>
            <a:off x="35496" y="2348880"/>
            <a:ext cx="5721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ln w="15875">
                  <a:noFill/>
                </a:ln>
                <a:solidFill>
                  <a:srgbClr val="914D11"/>
                </a:solidFill>
                <a:effectLst>
                  <a:outerShdw blurRad="50800" dist="50800" dir="5400000" algn="ctr" rotWithShape="0">
                    <a:schemeClr val="accent6">
                      <a:lumMod val="50000"/>
                      <a:alpha val="35000"/>
                    </a:schemeClr>
                  </a:outerShdw>
                </a:effectLst>
                <a:latin typeface="Franklin Gothic Heavy" pitchFamily="34" charset="0"/>
              </a:rPr>
              <a:t>Podpora pěstounských rodin</a:t>
            </a:r>
          </a:p>
        </p:txBody>
      </p:sp>
      <p:sp>
        <p:nvSpPr>
          <p:cNvPr id="5" name="Obdélník 4"/>
          <p:cNvSpPr/>
          <p:nvPr/>
        </p:nvSpPr>
        <p:spPr>
          <a:xfrm>
            <a:off x="107504" y="2996952"/>
            <a:ext cx="55446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smtClean="0">
                <a:solidFill>
                  <a:srgbClr val="CC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Od 1. července 2014 </a:t>
            </a:r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jsme zahájili službu podpory pěstounských rodin. Pěstouni a poručníci si zaslouží velké ocenění za vše, co pro svěřené děti dělají. Jejich lásku, péči, zájem a podporu, kterou do dětí vkládají, nelze nikdy plně docenit.</a:t>
            </a:r>
          </a:p>
          <a:p>
            <a:endParaRPr lang="cs-CZ" dirty="0" smtClean="0"/>
          </a:p>
          <a:p>
            <a:r>
              <a:rPr lang="cs-CZ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Domeček nabízí pečujícím osobám podporu, poradenství, vzdělávání a vstřícnost při spolupráci.</a:t>
            </a:r>
          </a:p>
        </p:txBody>
      </p:sp>
      <p:sp>
        <p:nvSpPr>
          <p:cNvPr id="6" name="Obdélník 5"/>
          <p:cNvSpPr/>
          <p:nvPr/>
        </p:nvSpPr>
        <p:spPr>
          <a:xfrm>
            <a:off x="5796136" y="2348880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rgbClr val="CC0000"/>
                </a:solidFill>
              </a:rPr>
              <a:t>Projekt Pomoci rodinám</a:t>
            </a:r>
            <a:br>
              <a:rPr lang="pl-PL" dirty="0" smtClean="0">
                <a:solidFill>
                  <a:srgbClr val="CC0000"/>
                </a:solidFill>
              </a:rPr>
            </a:br>
            <a:r>
              <a:rPr lang="pl-PL" dirty="0" smtClean="0">
                <a:solidFill>
                  <a:srgbClr val="CC0000"/>
                </a:solidFill>
              </a:rPr>
              <a:t>s dětmi podporuje:</a:t>
            </a:r>
            <a:endParaRPr lang="cs-CZ" dirty="0">
              <a:solidFill>
                <a:srgbClr val="CC0000"/>
              </a:solidFill>
            </a:endParaRPr>
          </a:p>
        </p:txBody>
      </p:sp>
      <p:pic>
        <p:nvPicPr>
          <p:cNvPr id="7" name="Obrázek 6" descr="jce_f_improf_170x7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352" y="2996952"/>
            <a:ext cx="1619048" cy="714286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616624" y="3933056"/>
            <a:ext cx="3707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smtClean="0">
                <a:solidFill>
                  <a:srgbClr val="CC0000"/>
                </a:solidFill>
              </a:rPr>
              <a:t>Projekt </a:t>
            </a:r>
            <a:r>
              <a:rPr lang="cs-CZ" dirty="0" smtClean="0">
                <a:solidFill>
                  <a:srgbClr val="CC0000"/>
                </a:solidFill>
              </a:rPr>
              <a:t>pěstounských rodin</a:t>
            </a:r>
            <a:br>
              <a:rPr lang="cs-CZ" dirty="0" smtClean="0">
                <a:solidFill>
                  <a:srgbClr val="CC0000"/>
                </a:solidFill>
              </a:rPr>
            </a:br>
            <a:r>
              <a:rPr lang="cs-CZ" dirty="0" smtClean="0">
                <a:solidFill>
                  <a:srgbClr val="CC0000"/>
                </a:solidFill>
              </a:rPr>
              <a:t>podporují:</a:t>
            </a:r>
            <a:endParaRPr lang="cs-CZ" dirty="0">
              <a:solidFill>
                <a:srgbClr val="CC0000"/>
              </a:solidFill>
            </a:endParaRPr>
          </a:p>
        </p:txBody>
      </p:sp>
      <p:pic>
        <p:nvPicPr>
          <p:cNvPr id="10" name="Obrázek 9" descr="mpsv-logo_f_improf_187x7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4653136"/>
            <a:ext cx="1780953" cy="714286"/>
          </a:xfrm>
          <a:prstGeom prst="rect">
            <a:avLst/>
          </a:prstGeom>
        </p:spPr>
      </p:pic>
      <p:pic>
        <p:nvPicPr>
          <p:cNvPr id="11" name="Obrázek 10" descr="up_f_improf_127x7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76256" y="5589240"/>
            <a:ext cx="1209524" cy="7142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1149</TotalTime>
  <Words>393</Words>
  <Application>Microsoft Office PowerPoint</Application>
  <PresentationFormat>Předvádění na obrazovce (4:3)</PresentationFormat>
  <Paragraphs>111</Paragraphs>
  <Slides>25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Motiv sady Office</vt:lpstr>
      <vt:lpstr> Domeček Diakonie Církve československé husitské  v obci Trhové Sviny </vt:lpstr>
      <vt:lpstr>Středisko bylo založeno před 20 lety  s cílem pomáhat dětem a mládeži.  Vykonáváme sociální práci  na základech křesťanské lásky a etiky.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Ergoterapeutická dílna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Letní tábory</vt:lpstr>
      <vt:lpstr>Snímek 22</vt:lpstr>
      <vt:lpstr>Snímek 23</vt:lpstr>
      <vt:lpstr>Sociální firma</vt:lpstr>
      <vt:lpstr>Kontakty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asus</dc:creator>
  <cp:lastModifiedBy>asus</cp:lastModifiedBy>
  <cp:revision>103</cp:revision>
  <dcterms:created xsi:type="dcterms:W3CDTF">2014-07-29T09:26:06Z</dcterms:created>
  <dcterms:modified xsi:type="dcterms:W3CDTF">2014-07-31T19:38:01Z</dcterms:modified>
</cp:coreProperties>
</file>